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2399288" cy="43200638"/>
  <p:notesSz cx="6858000" cy="9144000"/>
  <p:defaultTextStyle>
    <a:defPPr>
      <a:defRPr lang="pt-BR"/>
    </a:defPPr>
    <a:lvl1pPr algn="l" defTabSz="3998913" rtl="0" eaLnBrk="0" fontAlgn="base" hangingPunct="0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998663" indent="-1541463" algn="l" defTabSz="3998913" rtl="0" eaLnBrk="0" fontAlgn="base" hangingPunct="0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3998913" indent="-3084513" algn="l" defTabSz="3998913" rtl="0" eaLnBrk="0" fontAlgn="base" hangingPunct="0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5999163" indent="-4627563" algn="l" defTabSz="3998913" rtl="0" eaLnBrk="0" fontAlgn="base" hangingPunct="0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7999413" indent="-6170613" algn="l" defTabSz="3998913" rtl="0" eaLnBrk="0" fontAlgn="base" hangingPunct="0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0FF33"/>
    <a:srgbClr val="003300"/>
    <a:srgbClr val="88A945"/>
    <a:srgbClr val="9CBC5C"/>
    <a:srgbClr val="FF8C19"/>
    <a:srgbClr val="CC6600"/>
    <a:srgbClr val="FA7D00"/>
    <a:srgbClr val="00E7E2"/>
    <a:srgbClr val="00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1380" y="1062"/>
      </p:cViewPr>
      <p:guideLst>
        <p:guide orient="horz" pos="13607"/>
        <p:guide pos="102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000339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000339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02F11FC-C1CC-4CFA-BA21-B1E626FCDD79}" type="datetimeFigureOut">
              <a:rPr lang="pt-BR"/>
              <a:pPr>
                <a:defRPr/>
              </a:pPr>
              <a:t>01/04/2017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000339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ABCD52A-559C-4FD6-BA47-1D6322B430E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31167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43125" y="685800"/>
            <a:ext cx="25717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pt-BR"/>
              <a:t>Na legenda por a seta indicando mitoses! Na figura de histopato.</a:t>
            </a:r>
            <a:endParaRPr lang="pt-BR" altLang="pt-BR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998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998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998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998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21B9BE-EBA9-427F-910B-7BED56D26459}" type="slidenum">
              <a:rPr lang="pt-BR" altLang="pt-BR"/>
              <a:pPr>
                <a:spcBef>
                  <a:spcPct val="0"/>
                </a:spcBef>
              </a:pPr>
              <a:t>1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951" y="13420203"/>
            <a:ext cx="27539396" cy="9260139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894" y="24480362"/>
            <a:ext cx="22679502" cy="110401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99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599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399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199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999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799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599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399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57EC1-E28A-48AA-837E-7C584E300A2D}" type="datetimeFigureOut">
              <a:rPr lang="pt-BR"/>
              <a:pPr>
                <a:defRPr/>
              </a:pPr>
              <a:t>01/04/2017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2ADB7-2E76-4FD6-9A7A-CC1235CE166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1714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7D497-2219-42B3-BF30-5DB53FD81687}" type="datetimeFigureOut">
              <a:rPr lang="pt-BR"/>
              <a:pPr>
                <a:defRPr/>
              </a:pPr>
              <a:t>01/04/2017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652ED-8F89-442D-9C54-8BBB83661A7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318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89483" y="1730032"/>
            <a:ext cx="7289843" cy="3686054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19967" y="1730032"/>
            <a:ext cx="21329534" cy="3686054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41380-0F5E-48A2-B71A-97281FEBD1B9}" type="datetimeFigureOut">
              <a:rPr lang="pt-BR"/>
              <a:pPr>
                <a:defRPr/>
              </a:pPr>
              <a:t>01/04/2017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805E5-F325-4835-80F3-CB61B5AFA1F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3871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3BBEA-7D64-4DDC-99E5-D402665553C5}" type="datetimeFigureOut">
              <a:rPr lang="pt-BR"/>
              <a:pPr>
                <a:defRPr/>
              </a:pPr>
              <a:t>01/04/2017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BD89B-73C2-4C02-A506-CE061B6AAA4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4904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321" y="27760416"/>
            <a:ext cx="27539396" cy="8580125"/>
          </a:xfrm>
        </p:spPr>
        <p:txBody>
          <a:bodyPr anchor="t"/>
          <a:lstStyle>
            <a:lvl1pPr algn="l">
              <a:defRPr sz="15748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321" y="18310279"/>
            <a:ext cx="27539396" cy="9450136"/>
          </a:xfrm>
        </p:spPr>
        <p:txBody>
          <a:bodyPr anchor="b"/>
          <a:lstStyle>
            <a:lvl1pPr marL="0" indent="0">
              <a:buNone/>
              <a:defRPr sz="7829">
                <a:solidFill>
                  <a:schemeClr val="tx1">
                    <a:tint val="75000"/>
                  </a:schemeClr>
                </a:solidFill>
              </a:defRPr>
            </a:lvl1pPr>
            <a:lvl2pPr marL="1799952" indent="0">
              <a:buNone/>
              <a:defRPr sz="7019">
                <a:solidFill>
                  <a:schemeClr val="tx1">
                    <a:tint val="75000"/>
                  </a:schemeClr>
                </a:solidFill>
              </a:defRPr>
            </a:lvl2pPr>
            <a:lvl3pPr marL="3599905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3pPr>
            <a:lvl4pPr marL="5399857" indent="0">
              <a:buNone/>
              <a:defRPr sz="5489">
                <a:solidFill>
                  <a:schemeClr val="tx1">
                    <a:tint val="75000"/>
                  </a:schemeClr>
                </a:solidFill>
              </a:defRPr>
            </a:lvl4pPr>
            <a:lvl5pPr marL="7199810" indent="0">
              <a:buNone/>
              <a:defRPr sz="5489">
                <a:solidFill>
                  <a:schemeClr val="tx1">
                    <a:tint val="75000"/>
                  </a:schemeClr>
                </a:solidFill>
              </a:defRPr>
            </a:lvl5pPr>
            <a:lvl6pPr marL="8999761" indent="0">
              <a:buNone/>
              <a:defRPr sz="5489">
                <a:solidFill>
                  <a:schemeClr val="tx1">
                    <a:tint val="75000"/>
                  </a:schemeClr>
                </a:solidFill>
              </a:defRPr>
            </a:lvl6pPr>
            <a:lvl7pPr marL="10799714" indent="0">
              <a:buNone/>
              <a:defRPr sz="5489">
                <a:solidFill>
                  <a:schemeClr val="tx1">
                    <a:tint val="75000"/>
                  </a:schemeClr>
                </a:solidFill>
              </a:defRPr>
            </a:lvl7pPr>
            <a:lvl8pPr marL="12599666" indent="0">
              <a:buNone/>
              <a:defRPr sz="5489">
                <a:solidFill>
                  <a:schemeClr val="tx1">
                    <a:tint val="75000"/>
                  </a:schemeClr>
                </a:solidFill>
              </a:defRPr>
            </a:lvl8pPr>
            <a:lvl9pPr marL="14399619" indent="0">
              <a:buNone/>
              <a:defRPr sz="5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E35EA-DC6D-49A5-AAB7-87AEBC46B25F}" type="datetimeFigureOut">
              <a:rPr lang="pt-BR"/>
              <a:pPr>
                <a:defRPr/>
              </a:pPr>
              <a:t>01/04/2017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1B1CF-7732-4A38-ABEE-172845D57E2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4175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19965" y="10080153"/>
            <a:ext cx="14309688" cy="28510426"/>
          </a:xfrm>
        </p:spPr>
        <p:txBody>
          <a:bodyPr/>
          <a:lstStyle>
            <a:lvl1pPr>
              <a:defRPr sz="11069"/>
            </a:lvl1pPr>
            <a:lvl2pPr>
              <a:defRPr sz="9449"/>
            </a:lvl2pPr>
            <a:lvl3pPr>
              <a:defRPr sz="7829"/>
            </a:lvl3pPr>
            <a:lvl4pPr>
              <a:defRPr sz="7019"/>
            </a:lvl4pPr>
            <a:lvl5pPr>
              <a:defRPr sz="7019"/>
            </a:lvl5pPr>
            <a:lvl6pPr>
              <a:defRPr sz="7019"/>
            </a:lvl6pPr>
            <a:lvl7pPr>
              <a:defRPr sz="7019"/>
            </a:lvl7pPr>
            <a:lvl8pPr>
              <a:defRPr sz="7019"/>
            </a:lvl8pPr>
            <a:lvl9pPr>
              <a:defRPr sz="701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69637" y="10080153"/>
            <a:ext cx="14309688" cy="28510426"/>
          </a:xfrm>
        </p:spPr>
        <p:txBody>
          <a:bodyPr/>
          <a:lstStyle>
            <a:lvl1pPr>
              <a:defRPr sz="11069"/>
            </a:lvl1pPr>
            <a:lvl2pPr>
              <a:defRPr sz="9449"/>
            </a:lvl2pPr>
            <a:lvl3pPr>
              <a:defRPr sz="7829"/>
            </a:lvl3pPr>
            <a:lvl4pPr>
              <a:defRPr sz="7019"/>
            </a:lvl4pPr>
            <a:lvl5pPr>
              <a:defRPr sz="7019"/>
            </a:lvl5pPr>
            <a:lvl6pPr>
              <a:defRPr sz="7019"/>
            </a:lvl6pPr>
            <a:lvl7pPr>
              <a:defRPr sz="7019"/>
            </a:lvl7pPr>
            <a:lvl8pPr>
              <a:defRPr sz="7019"/>
            </a:lvl8pPr>
            <a:lvl9pPr>
              <a:defRPr sz="701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1A0CF-C805-4186-A382-01558F441BEC}" type="datetimeFigureOut">
              <a:rPr lang="pt-BR"/>
              <a:pPr>
                <a:defRPr/>
              </a:pPr>
              <a:t>01/04/2017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333CA-428A-4C8B-9E92-CB1B4593026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0137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965" y="9670149"/>
            <a:ext cx="14315312" cy="4030057"/>
          </a:xfrm>
        </p:spPr>
        <p:txBody>
          <a:bodyPr anchor="b"/>
          <a:lstStyle>
            <a:lvl1pPr marL="0" indent="0">
              <a:buNone/>
              <a:defRPr sz="9449" b="1"/>
            </a:lvl1pPr>
            <a:lvl2pPr marL="1799952" indent="0">
              <a:buNone/>
              <a:defRPr sz="7829" b="1"/>
            </a:lvl2pPr>
            <a:lvl3pPr marL="3599905" indent="0">
              <a:buNone/>
              <a:defRPr sz="7019" b="1"/>
            </a:lvl3pPr>
            <a:lvl4pPr marL="5399857" indent="0">
              <a:buNone/>
              <a:defRPr sz="6299" b="1"/>
            </a:lvl4pPr>
            <a:lvl5pPr marL="7199810" indent="0">
              <a:buNone/>
              <a:defRPr sz="6299" b="1"/>
            </a:lvl5pPr>
            <a:lvl6pPr marL="8999761" indent="0">
              <a:buNone/>
              <a:defRPr sz="6299" b="1"/>
            </a:lvl6pPr>
            <a:lvl7pPr marL="10799714" indent="0">
              <a:buNone/>
              <a:defRPr sz="6299" b="1"/>
            </a:lvl7pPr>
            <a:lvl8pPr marL="12599666" indent="0">
              <a:buNone/>
              <a:defRPr sz="6299" b="1"/>
            </a:lvl8pPr>
            <a:lvl9pPr marL="14399619" indent="0">
              <a:buNone/>
              <a:defRPr sz="6299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965" y="13700203"/>
            <a:ext cx="14315312" cy="24890373"/>
          </a:xfrm>
        </p:spPr>
        <p:txBody>
          <a:bodyPr/>
          <a:lstStyle>
            <a:lvl1pPr>
              <a:defRPr sz="9449"/>
            </a:lvl1pPr>
            <a:lvl2pPr>
              <a:defRPr sz="7829"/>
            </a:lvl2pPr>
            <a:lvl3pPr>
              <a:defRPr sz="701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8388" y="9670149"/>
            <a:ext cx="14320936" cy="4030057"/>
          </a:xfrm>
        </p:spPr>
        <p:txBody>
          <a:bodyPr anchor="b"/>
          <a:lstStyle>
            <a:lvl1pPr marL="0" indent="0">
              <a:buNone/>
              <a:defRPr sz="9449" b="1"/>
            </a:lvl1pPr>
            <a:lvl2pPr marL="1799952" indent="0">
              <a:buNone/>
              <a:defRPr sz="7829" b="1"/>
            </a:lvl2pPr>
            <a:lvl3pPr marL="3599905" indent="0">
              <a:buNone/>
              <a:defRPr sz="7019" b="1"/>
            </a:lvl3pPr>
            <a:lvl4pPr marL="5399857" indent="0">
              <a:buNone/>
              <a:defRPr sz="6299" b="1"/>
            </a:lvl4pPr>
            <a:lvl5pPr marL="7199810" indent="0">
              <a:buNone/>
              <a:defRPr sz="6299" b="1"/>
            </a:lvl5pPr>
            <a:lvl6pPr marL="8999761" indent="0">
              <a:buNone/>
              <a:defRPr sz="6299" b="1"/>
            </a:lvl6pPr>
            <a:lvl7pPr marL="10799714" indent="0">
              <a:buNone/>
              <a:defRPr sz="6299" b="1"/>
            </a:lvl7pPr>
            <a:lvl8pPr marL="12599666" indent="0">
              <a:buNone/>
              <a:defRPr sz="6299" b="1"/>
            </a:lvl8pPr>
            <a:lvl9pPr marL="14399619" indent="0">
              <a:buNone/>
              <a:defRPr sz="6299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8388" y="13700203"/>
            <a:ext cx="14320936" cy="24890373"/>
          </a:xfrm>
        </p:spPr>
        <p:txBody>
          <a:bodyPr/>
          <a:lstStyle>
            <a:lvl1pPr>
              <a:defRPr sz="9449"/>
            </a:lvl1pPr>
            <a:lvl2pPr>
              <a:defRPr sz="7829"/>
            </a:lvl2pPr>
            <a:lvl3pPr>
              <a:defRPr sz="701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B41B9-5D83-482E-9222-DC6E2B70FFCE}" type="datetimeFigureOut">
              <a:rPr lang="pt-BR"/>
              <a:pPr>
                <a:defRPr/>
              </a:pPr>
              <a:t>01/04/2017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29527-6DED-49D5-B03C-43888520B5F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1630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5EB7A-C0EC-4607-887D-6958169FCF57}" type="datetimeFigureOut">
              <a:rPr lang="pt-BR"/>
              <a:pPr>
                <a:defRPr/>
              </a:pPr>
              <a:t>01/04/2017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8B34D-20C0-4F88-BE92-5F749580569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24836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07784-2FB1-4AE5-AAE8-719E6CA3B87B}" type="datetimeFigureOut">
              <a:rPr lang="pt-BR"/>
              <a:pPr>
                <a:defRPr/>
              </a:pPr>
              <a:t>01/04/2017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00332-A26E-4ED2-86F5-7DA4F21F8DC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0846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970" y="1720026"/>
            <a:ext cx="10659140" cy="7320108"/>
          </a:xfrm>
        </p:spPr>
        <p:txBody>
          <a:bodyPr anchor="b"/>
          <a:lstStyle>
            <a:lvl1pPr algn="l">
              <a:defRPr sz="7829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7224" y="1720030"/>
            <a:ext cx="18112102" cy="36870547"/>
          </a:xfrm>
        </p:spPr>
        <p:txBody>
          <a:bodyPr/>
          <a:lstStyle>
            <a:lvl1pPr>
              <a:defRPr sz="12599"/>
            </a:lvl1pPr>
            <a:lvl2pPr>
              <a:defRPr sz="11069"/>
            </a:lvl2pPr>
            <a:lvl3pPr>
              <a:defRPr sz="9449"/>
            </a:lvl3pPr>
            <a:lvl4pPr>
              <a:defRPr sz="7829"/>
            </a:lvl4pPr>
            <a:lvl5pPr>
              <a:defRPr sz="7829"/>
            </a:lvl5pPr>
            <a:lvl6pPr>
              <a:defRPr sz="7829"/>
            </a:lvl6pPr>
            <a:lvl7pPr>
              <a:defRPr sz="7829"/>
            </a:lvl7pPr>
            <a:lvl8pPr>
              <a:defRPr sz="7829"/>
            </a:lvl8pPr>
            <a:lvl9pPr>
              <a:defRPr sz="7829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970" y="9040137"/>
            <a:ext cx="10659140" cy="29550439"/>
          </a:xfrm>
        </p:spPr>
        <p:txBody>
          <a:bodyPr/>
          <a:lstStyle>
            <a:lvl1pPr marL="0" indent="0">
              <a:buNone/>
              <a:defRPr sz="5489"/>
            </a:lvl1pPr>
            <a:lvl2pPr marL="1799952" indent="0">
              <a:buNone/>
              <a:defRPr sz="4769"/>
            </a:lvl2pPr>
            <a:lvl3pPr marL="3599905" indent="0">
              <a:buNone/>
              <a:defRPr sz="3960"/>
            </a:lvl3pPr>
            <a:lvl4pPr marL="5399857" indent="0">
              <a:buNone/>
              <a:defRPr sz="3600"/>
            </a:lvl4pPr>
            <a:lvl5pPr marL="7199810" indent="0">
              <a:buNone/>
              <a:defRPr sz="3600"/>
            </a:lvl5pPr>
            <a:lvl6pPr marL="8999761" indent="0">
              <a:buNone/>
              <a:defRPr sz="3600"/>
            </a:lvl6pPr>
            <a:lvl7pPr marL="10799714" indent="0">
              <a:buNone/>
              <a:defRPr sz="3600"/>
            </a:lvl7pPr>
            <a:lvl8pPr marL="12599666" indent="0">
              <a:buNone/>
              <a:defRPr sz="3600"/>
            </a:lvl8pPr>
            <a:lvl9pPr marL="14399619" indent="0">
              <a:buNone/>
              <a:defRPr sz="36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C83AA-DCCE-47A2-A42D-EEE7484B6F78}" type="datetimeFigureOut">
              <a:rPr lang="pt-BR"/>
              <a:pPr>
                <a:defRPr/>
              </a:pPr>
              <a:t>01/04/2017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2FA5F-6BBA-45E6-8CFB-3776594B459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8105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489" y="30240450"/>
            <a:ext cx="19439573" cy="3570054"/>
          </a:xfrm>
        </p:spPr>
        <p:txBody>
          <a:bodyPr anchor="b"/>
          <a:lstStyle>
            <a:lvl1pPr algn="l">
              <a:defRPr sz="7829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489" y="3860061"/>
            <a:ext cx="19439573" cy="25920383"/>
          </a:xfrm>
        </p:spPr>
        <p:txBody>
          <a:bodyPr rtlCol="0">
            <a:normAutofit/>
          </a:bodyPr>
          <a:lstStyle>
            <a:lvl1pPr marL="0" indent="0">
              <a:buNone/>
              <a:defRPr sz="12599"/>
            </a:lvl1pPr>
            <a:lvl2pPr marL="1799952" indent="0">
              <a:buNone/>
              <a:defRPr sz="11069"/>
            </a:lvl2pPr>
            <a:lvl3pPr marL="3599905" indent="0">
              <a:buNone/>
              <a:defRPr sz="9449"/>
            </a:lvl3pPr>
            <a:lvl4pPr marL="5399857" indent="0">
              <a:buNone/>
              <a:defRPr sz="7829"/>
            </a:lvl4pPr>
            <a:lvl5pPr marL="7199810" indent="0">
              <a:buNone/>
              <a:defRPr sz="7829"/>
            </a:lvl5pPr>
            <a:lvl6pPr marL="8999761" indent="0">
              <a:buNone/>
              <a:defRPr sz="7829"/>
            </a:lvl6pPr>
            <a:lvl7pPr marL="10799714" indent="0">
              <a:buNone/>
              <a:defRPr sz="7829"/>
            </a:lvl7pPr>
            <a:lvl8pPr marL="12599666" indent="0">
              <a:buNone/>
              <a:defRPr sz="7829"/>
            </a:lvl8pPr>
            <a:lvl9pPr marL="14399619" indent="0">
              <a:buNone/>
              <a:defRPr sz="7829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489" y="33810506"/>
            <a:ext cx="19439573" cy="5070074"/>
          </a:xfrm>
        </p:spPr>
        <p:txBody>
          <a:bodyPr/>
          <a:lstStyle>
            <a:lvl1pPr marL="0" indent="0">
              <a:buNone/>
              <a:defRPr sz="5489"/>
            </a:lvl1pPr>
            <a:lvl2pPr marL="1799952" indent="0">
              <a:buNone/>
              <a:defRPr sz="4769"/>
            </a:lvl2pPr>
            <a:lvl3pPr marL="3599905" indent="0">
              <a:buNone/>
              <a:defRPr sz="3960"/>
            </a:lvl3pPr>
            <a:lvl4pPr marL="5399857" indent="0">
              <a:buNone/>
              <a:defRPr sz="3600"/>
            </a:lvl4pPr>
            <a:lvl5pPr marL="7199810" indent="0">
              <a:buNone/>
              <a:defRPr sz="3600"/>
            </a:lvl5pPr>
            <a:lvl6pPr marL="8999761" indent="0">
              <a:buNone/>
              <a:defRPr sz="3600"/>
            </a:lvl6pPr>
            <a:lvl7pPr marL="10799714" indent="0">
              <a:buNone/>
              <a:defRPr sz="3600"/>
            </a:lvl7pPr>
            <a:lvl8pPr marL="12599666" indent="0">
              <a:buNone/>
              <a:defRPr sz="3600"/>
            </a:lvl8pPr>
            <a:lvl9pPr marL="14399619" indent="0">
              <a:buNone/>
              <a:defRPr sz="36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EF308-71A7-4F2C-BBF7-9FA67DCDDB7F}" type="datetimeFigureOut">
              <a:rPr lang="pt-BR"/>
              <a:pPr>
                <a:defRPr/>
              </a:pPr>
              <a:t>01/04/2017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E019A-45C3-4E8E-8F25-8B85559C11E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2657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619965" y="1729897"/>
            <a:ext cx="29159359" cy="7200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0034" tIns="200017" rIns="400034" bIns="2000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619965" y="10079804"/>
            <a:ext cx="29159359" cy="28511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0034" tIns="200017" rIns="400034" bIns="2000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19964" y="40040419"/>
            <a:ext cx="7559834" cy="2299601"/>
          </a:xfrm>
          <a:prstGeom prst="rect">
            <a:avLst/>
          </a:prstGeom>
        </p:spPr>
        <p:txBody>
          <a:bodyPr vert="horz" lIns="400034" tIns="200017" rIns="400034" bIns="200017" rtlCol="0" anchor="ctr"/>
          <a:lstStyle>
            <a:lvl1pPr algn="l" defTabSz="3599905" eaLnBrk="1" fontAlgn="auto" hangingPunct="1">
              <a:spcBef>
                <a:spcPts val="0"/>
              </a:spcBef>
              <a:spcAft>
                <a:spcPts val="0"/>
              </a:spcAft>
              <a:defRPr sz="4769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BA9D72-3A73-49DA-89B4-F1BE60B2B586}" type="datetimeFigureOut">
              <a:rPr lang="pt-BR"/>
              <a:pPr>
                <a:defRPr/>
              </a:pPr>
              <a:t>01/04/2017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69757" y="40040419"/>
            <a:ext cx="10259775" cy="2299601"/>
          </a:xfrm>
          <a:prstGeom prst="rect">
            <a:avLst/>
          </a:prstGeom>
        </p:spPr>
        <p:txBody>
          <a:bodyPr vert="horz" lIns="400034" tIns="200017" rIns="400034" bIns="200017" rtlCol="0" anchor="ctr"/>
          <a:lstStyle>
            <a:lvl1pPr algn="ctr" defTabSz="3599905" eaLnBrk="1" fontAlgn="auto" hangingPunct="1">
              <a:spcBef>
                <a:spcPts val="0"/>
              </a:spcBef>
              <a:spcAft>
                <a:spcPts val="0"/>
              </a:spcAft>
              <a:defRPr sz="4769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19490" y="40040419"/>
            <a:ext cx="7559834" cy="2299601"/>
          </a:xfrm>
          <a:prstGeom prst="rect">
            <a:avLst/>
          </a:prstGeom>
        </p:spPr>
        <p:txBody>
          <a:bodyPr vert="horz" wrap="square" lIns="400034" tIns="200017" rIns="400034" bIns="20001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4769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40511AA-ED48-4552-8B3D-940425B77E8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98622" rtl="0" eaLnBrk="0" fontAlgn="base" hangingPunct="0">
        <a:spcBef>
          <a:spcPct val="0"/>
        </a:spcBef>
        <a:spcAft>
          <a:spcPct val="0"/>
        </a:spcAft>
        <a:defRPr sz="17278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598622" rtl="0" eaLnBrk="0" fontAlgn="base" hangingPunct="0">
        <a:spcBef>
          <a:spcPct val="0"/>
        </a:spcBef>
        <a:spcAft>
          <a:spcPct val="0"/>
        </a:spcAft>
        <a:defRPr sz="17278">
          <a:solidFill>
            <a:schemeClr val="tx1"/>
          </a:solidFill>
          <a:latin typeface="Calibri" pitchFamily="34" charset="0"/>
        </a:defRPr>
      </a:lvl2pPr>
      <a:lvl3pPr algn="ctr" defTabSz="3598622" rtl="0" eaLnBrk="0" fontAlgn="base" hangingPunct="0">
        <a:spcBef>
          <a:spcPct val="0"/>
        </a:spcBef>
        <a:spcAft>
          <a:spcPct val="0"/>
        </a:spcAft>
        <a:defRPr sz="17278">
          <a:solidFill>
            <a:schemeClr val="tx1"/>
          </a:solidFill>
          <a:latin typeface="Calibri" pitchFamily="34" charset="0"/>
        </a:defRPr>
      </a:lvl3pPr>
      <a:lvl4pPr algn="ctr" defTabSz="3598622" rtl="0" eaLnBrk="0" fontAlgn="base" hangingPunct="0">
        <a:spcBef>
          <a:spcPct val="0"/>
        </a:spcBef>
        <a:spcAft>
          <a:spcPct val="0"/>
        </a:spcAft>
        <a:defRPr sz="17278">
          <a:solidFill>
            <a:schemeClr val="tx1"/>
          </a:solidFill>
          <a:latin typeface="Calibri" pitchFamily="34" charset="0"/>
        </a:defRPr>
      </a:lvl4pPr>
      <a:lvl5pPr algn="ctr" defTabSz="3598622" rtl="0" eaLnBrk="0" fontAlgn="base" hangingPunct="0">
        <a:spcBef>
          <a:spcPct val="0"/>
        </a:spcBef>
        <a:spcAft>
          <a:spcPct val="0"/>
        </a:spcAft>
        <a:defRPr sz="17278">
          <a:solidFill>
            <a:schemeClr val="tx1"/>
          </a:solidFill>
          <a:latin typeface="Calibri" pitchFamily="34" charset="0"/>
        </a:defRPr>
      </a:lvl5pPr>
      <a:lvl6pPr marL="411434" algn="ctr" defTabSz="3598622" rtl="0" fontAlgn="base">
        <a:spcBef>
          <a:spcPct val="0"/>
        </a:spcBef>
        <a:spcAft>
          <a:spcPct val="0"/>
        </a:spcAft>
        <a:defRPr sz="17278">
          <a:solidFill>
            <a:schemeClr val="tx1"/>
          </a:solidFill>
          <a:latin typeface="Calibri" pitchFamily="34" charset="0"/>
        </a:defRPr>
      </a:lvl6pPr>
      <a:lvl7pPr marL="822869" algn="ctr" defTabSz="3598622" rtl="0" fontAlgn="base">
        <a:spcBef>
          <a:spcPct val="0"/>
        </a:spcBef>
        <a:spcAft>
          <a:spcPct val="0"/>
        </a:spcAft>
        <a:defRPr sz="17278">
          <a:solidFill>
            <a:schemeClr val="tx1"/>
          </a:solidFill>
          <a:latin typeface="Calibri" pitchFamily="34" charset="0"/>
        </a:defRPr>
      </a:lvl7pPr>
      <a:lvl8pPr marL="1234303" algn="ctr" defTabSz="3598622" rtl="0" fontAlgn="base">
        <a:spcBef>
          <a:spcPct val="0"/>
        </a:spcBef>
        <a:spcAft>
          <a:spcPct val="0"/>
        </a:spcAft>
        <a:defRPr sz="17278">
          <a:solidFill>
            <a:schemeClr val="tx1"/>
          </a:solidFill>
          <a:latin typeface="Calibri" pitchFamily="34" charset="0"/>
        </a:defRPr>
      </a:lvl8pPr>
      <a:lvl9pPr marL="1645737" algn="ctr" defTabSz="3598622" rtl="0" fontAlgn="base">
        <a:spcBef>
          <a:spcPct val="0"/>
        </a:spcBef>
        <a:spcAft>
          <a:spcPct val="0"/>
        </a:spcAft>
        <a:defRPr sz="17278">
          <a:solidFill>
            <a:schemeClr val="tx1"/>
          </a:solidFill>
          <a:latin typeface="Calibri" pitchFamily="34" charset="0"/>
        </a:defRPr>
      </a:lvl9pPr>
    </p:titleStyle>
    <p:bodyStyle>
      <a:lvl1pPr marL="1348590" indent="-1348590" algn="l" defTabSz="359862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599" kern="1200">
          <a:solidFill>
            <a:schemeClr val="tx1"/>
          </a:solidFill>
          <a:latin typeface="+mn-lt"/>
          <a:ea typeface="+mn-ea"/>
          <a:cs typeface="+mn-cs"/>
        </a:defRPr>
      </a:lvl1pPr>
      <a:lvl2pPr marL="2924327" indent="-1124302" algn="l" defTabSz="359862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069" kern="1200">
          <a:solidFill>
            <a:schemeClr val="tx1"/>
          </a:solidFill>
          <a:latin typeface="+mn-lt"/>
          <a:ea typeface="+mn-ea"/>
          <a:cs typeface="+mn-cs"/>
        </a:defRPr>
      </a:lvl2pPr>
      <a:lvl3pPr marL="4498634" indent="-898584" algn="l" defTabSz="359862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3pPr>
      <a:lvl4pPr marL="6298659" indent="-898584" algn="l" defTabSz="359862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7829" kern="1200">
          <a:solidFill>
            <a:schemeClr val="tx1"/>
          </a:solidFill>
          <a:latin typeface="+mn-lt"/>
          <a:ea typeface="+mn-ea"/>
          <a:cs typeface="+mn-cs"/>
        </a:defRPr>
      </a:lvl4pPr>
      <a:lvl5pPr marL="8098684" indent="-898584" algn="l" defTabSz="359862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7829" kern="1200">
          <a:solidFill>
            <a:schemeClr val="tx1"/>
          </a:solidFill>
          <a:latin typeface="+mn-lt"/>
          <a:ea typeface="+mn-ea"/>
          <a:cs typeface="+mn-cs"/>
        </a:defRPr>
      </a:lvl5pPr>
      <a:lvl6pPr marL="9899739" indent="-899976" algn="l" defTabSz="3599905" rtl="0" eaLnBrk="1" latinLnBrk="0" hangingPunct="1">
        <a:spcBef>
          <a:spcPct val="20000"/>
        </a:spcBef>
        <a:buFont typeface="Arial" pitchFamily="34" charset="0"/>
        <a:buChar char="•"/>
        <a:defRPr sz="7829" kern="1200">
          <a:solidFill>
            <a:schemeClr val="tx1"/>
          </a:solidFill>
          <a:latin typeface="+mn-lt"/>
          <a:ea typeface="+mn-ea"/>
          <a:cs typeface="+mn-cs"/>
        </a:defRPr>
      </a:lvl6pPr>
      <a:lvl7pPr marL="11699691" indent="-899976" algn="l" defTabSz="3599905" rtl="0" eaLnBrk="1" latinLnBrk="0" hangingPunct="1">
        <a:spcBef>
          <a:spcPct val="20000"/>
        </a:spcBef>
        <a:buFont typeface="Arial" pitchFamily="34" charset="0"/>
        <a:buChar char="•"/>
        <a:defRPr sz="7829" kern="1200">
          <a:solidFill>
            <a:schemeClr val="tx1"/>
          </a:solidFill>
          <a:latin typeface="+mn-lt"/>
          <a:ea typeface="+mn-ea"/>
          <a:cs typeface="+mn-cs"/>
        </a:defRPr>
      </a:lvl7pPr>
      <a:lvl8pPr marL="13499644" indent="-899976" algn="l" defTabSz="3599905" rtl="0" eaLnBrk="1" latinLnBrk="0" hangingPunct="1">
        <a:spcBef>
          <a:spcPct val="20000"/>
        </a:spcBef>
        <a:buFont typeface="Arial" pitchFamily="34" charset="0"/>
        <a:buChar char="•"/>
        <a:defRPr sz="7829" kern="1200">
          <a:solidFill>
            <a:schemeClr val="tx1"/>
          </a:solidFill>
          <a:latin typeface="+mn-lt"/>
          <a:ea typeface="+mn-ea"/>
          <a:cs typeface="+mn-cs"/>
        </a:defRPr>
      </a:lvl8pPr>
      <a:lvl9pPr marL="15299596" indent="-899976" algn="l" defTabSz="3599905" rtl="0" eaLnBrk="1" latinLnBrk="0" hangingPunct="1">
        <a:spcBef>
          <a:spcPct val="20000"/>
        </a:spcBef>
        <a:buFont typeface="Arial" pitchFamily="34" charset="0"/>
        <a:buChar char="•"/>
        <a:defRPr sz="78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599905" rtl="0" eaLnBrk="1" latinLnBrk="0" hangingPunct="1">
        <a:defRPr sz="7019" kern="1200">
          <a:solidFill>
            <a:schemeClr val="tx1"/>
          </a:solidFill>
          <a:latin typeface="+mn-lt"/>
          <a:ea typeface="+mn-ea"/>
          <a:cs typeface="+mn-cs"/>
        </a:defRPr>
      </a:lvl1pPr>
      <a:lvl2pPr marL="1799952" algn="l" defTabSz="3599905" rtl="0" eaLnBrk="1" latinLnBrk="0" hangingPunct="1">
        <a:defRPr sz="7019" kern="1200">
          <a:solidFill>
            <a:schemeClr val="tx1"/>
          </a:solidFill>
          <a:latin typeface="+mn-lt"/>
          <a:ea typeface="+mn-ea"/>
          <a:cs typeface="+mn-cs"/>
        </a:defRPr>
      </a:lvl2pPr>
      <a:lvl3pPr marL="3599905" algn="l" defTabSz="3599905" rtl="0" eaLnBrk="1" latinLnBrk="0" hangingPunct="1">
        <a:defRPr sz="7019" kern="1200">
          <a:solidFill>
            <a:schemeClr val="tx1"/>
          </a:solidFill>
          <a:latin typeface="+mn-lt"/>
          <a:ea typeface="+mn-ea"/>
          <a:cs typeface="+mn-cs"/>
        </a:defRPr>
      </a:lvl3pPr>
      <a:lvl4pPr marL="5399857" algn="l" defTabSz="3599905" rtl="0" eaLnBrk="1" latinLnBrk="0" hangingPunct="1">
        <a:defRPr sz="7019" kern="1200">
          <a:solidFill>
            <a:schemeClr val="tx1"/>
          </a:solidFill>
          <a:latin typeface="+mn-lt"/>
          <a:ea typeface="+mn-ea"/>
          <a:cs typeface="+mn-cs"/>
        </a:defRPr>
      </a:lvl4pPr>
      <a:lvl5pPr marL="7199810" algn="l" defTabSz="3599905" rtl="0" eaLnBrk="1" latinLnBrk="0" hangingPunct="1">
        <a:defRPr sz="7019" kern="1200">
          <a:solidFill>
            <a:schemeClr val="tx1"/>
          </a:solidFill>
          <a:latin typeface="+mn-lt"/>
          <a:ea typeface="+mn-ea"/>
          <a:cs typeface="+mn-cs"/>
        </a:defRPr>
      </a:lvl5pPr>
      <a:lvl6pPr marL="8999761" algn="l" defTabSz="3599905" rtl="0" eaLnBrk="1" latinLnBrk="0" hangingPunct="1">
        <a:defRPr sz="7019" kern="1200">
          <a:solidFill>
            <a:schemeClr val="tx1"/>
          </a:solidFill>
          <a:latin typeface="+mn-lt"/>
          <a:ea typeface="+mn-ea"/>
          <a:cs typeface="+mn-cs"/>
        </a:defRPr>
      </a:lvl6pPr>
      <a:lvl7pPr marL="10799714" algn="l" defTabSz="3599905" rtl="0" eaLnBrk="1" latinLnBrk="0" hangingPunct="1">
        <a:defRPr sz="7019" kern="1200">
          <a:solidFill>
            <a:schemeClr val="tx1"/>
          </a:solidFill>
          <a:latin typeface="+mn-lt"/>
          <a:ea typeface="+mn-ea"/>
          <a:cs typeface="+mn-cs"/>
        </a:defRPr>
      </a:lvl7pPr>
      <a:lvl8pPr marL="12599666" algn="l" defTabSz="3599905" rtl="0" eaLnBrk="1" latinLnBrk="0" hangingPunct="1">
        <a:defRPr sz="7019" kern="1200">
          <a:solidFill>
            <a:schemeClr val="tx1"/>
          </a:solidFill>
          <a:latin typeface="+mn-lt"/>
          <a:ea typeface="+mn-ea"/>
          <a:cs typeface="+mn-cs"/>
        </a:defRPr>
      </a:lvl8pPr>
      <a:lvl9pPr marL="14399619" algn="l" defTabSz="3599905" rtl="0" eaLnBrk="1" latinLnBrk="0" hangingPunct="1">
        <a:defRPr sz="70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sjunior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ângulo de cantos arredondados 23"/>
          <p:cNvSpPr/>
          <p:nvPr/>
        </p:nvSpPr>
        <p:spPr>
          <a:xfrm>
            <a:off x="557296" y="7053346"/>
            <a:ext cx="31085031" cy="1131404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940" tIns="45470" rIns="90940" bIns="45470" anchor="ctr"/>
          <a:lstStyle/>
          <a:p>
            <a:pPr algn="ctr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800" dirty="0">
                <a:solidFill>
                  <a:schemeClr val="tx1"/>
                </a:solidFill>
              </a:rPr>
              <a:t>Joaquim da Silva Junior, Antonio Francisco de Oliveira, </a:t>
            </a:r>
            <a:r>
              <a:rPr lang="pt-BR" sz="3800" dirty="0" err="1">
                <a:solidFill>
                  <a:schemeClr val="tx1"/>
                </a:solidFill>
              </a:rPr>
              <a:t>xxxxxx</a:t>
            </a:r>
            <a:endParaRPr lang="pt-BR" sz="3800" dirty="0">
              <a:solidFill>
                <a:schemeClr val="tx1"/>
              </a:solidFill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928551" y="10471992"/>
            <a:ext cx="31009319" cy="507417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940" tIns="45470" rIns="90940" bIns="45470" anchor="ctr"/>
          <a:lstStyle/>
          <a:p>
            <a:pPr algn="ctr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Introdução</a:t>
            </a:r>
            <a:endParaRPr lang="en-US" sz="4400" b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algn="just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carcinoma de células escamosas é um tumor relativamente comum, na maioria das espécies domésticas. Ocorre como massas solitárias ou múltiplas, proliferativas ou ulcerativas. Em geral, os tumores são localmente invasivos e podem causar metástase em linfonodos regionais. </a:t>
            </a:r>
            <a:r>
              <a:rPr lang="pt-BR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Citologicamente</a:t>
            </a:r>
            <a:r>
              <a:rPr lang="pt-BR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observa-se inflamação purulenta, muitas vezes acompanhada de epitélio escamoso imaturo ou </a:t>
            </a:r>
            <a:r>
              <a:rPr lang="pt-BR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displásico</a:t>
            </a:r>
            <a:r>
              <a:rPr lang="pt-BR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Pode ocorrer sepse bacteriana na superfície com erosão. O presente trabalho tem o objetivo de relatar um equino, SRD, macho, cerca de 10 anos (Figura 1). Foi encaminhado ao Hospital Veterinário da UNIFIL, com queixa de aumento de volume na região de prepúcio, </a:t>
            </a:r>
            <a:r>
              <a:rPr lang="pt-BR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edindo</a:t>
            </a:r>
            <a:r>
              <a:rPr lang="pt-BR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 x 10 cm ulcerado, com secreção serosanguinolenta. E massa em globo ocular direito medindo 0,5 cm.</a:t>
            </a:r>
            <a:endParaRPr lang="en-US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732842" y="15922767"/>
            <a:ext cx="15695369" cy="24255616"/>
          </a:xfrm>
          <a:prstGeom prst="roundRect">
            <a:avLst>
              <a:gd name="adj" fmla="val 656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940" tIns="45470" rIns="90940" bIns="45470" anchor="ctr"/>
          <a:lstStyle/>
          <a:p>
            <a:pPr algn="ctr" defTabSz="3599905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pt-BR" sz="45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6433925" y="15922768"/>
            <a:ext cx="15465374" cy="13814879"/>
          </a:xfrm>
          <a:prstGeom prst="roundRect">
            <a:avLst>
              <a:gd name="adj" fmla="val 529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940" tIns="45470" rIns="90940" bIns="45470" anchor="ctr"/>
          <a:lstStyle/>
          <a:p>
            <a:pPr algn="ctr" defTabSz="3599905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pt-BR" sz="45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16428211" y="30114248"/>
            <a:ext cx="15352520" cy="10064135"/>
          </a:xfrm>
          <a:prstGeom prst="roundRect">
            <a:avLst>
              <a:gd name="adj" fmla="val 723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940" tIns="45470" rIns="90940" bIns="45470" anchor="ctr"/>
          <a:lstStyle/>
          <a:p>
            <a:pPr algn="ctr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Considerações finais</a:t>
            </a:r>
          </a:p>
          <a:p>
            <a:pPr algn="just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Apesar da neoplasia apresentar um desenvolvimento bem diferenciado no histopatológico o índice de multiplicação mostrou-se alto ressaltando a malignidade da neoplasia e devido á dificuldade de ressecção massa com margem cirúrgica apropriada  e necessidade de </a:t>
            </a:r>
            <a:r>
              <a:rPr lang="pt-BR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enucleação</a:t>
            </a:r>
            <a:r>
              <a:rPr lang="pt-BR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optou-se pela eutanásia do animal.</a:t>
            </a:r>
          </a:p>
          <a:p>
            <a:pPr algn="just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</a:t>
            </a:r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ências</a:t>
            </a:r>
            <a:endParaRPr lang="pt-BR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RASKIN, Rose E. Pele e Tecido Subcutâneo In: RASKIN, Rose E.  MEYER, </a:t>
            </a:r>
            <a:r>
              <a:rPr lang="pt-BR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Denny</a:t>
            </a:r>
            <a:r>
              <a:rPr lang="pt-BR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J. </a:t>
            </a:r>
            <a:r>
              <a:rPr lang="pt-BR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Citologia Clínica de Cães e Gatos</a:t>
            </a:r>
            <a:r>
              <a:rPr lang="pt-BR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2. ed. Rio de Janeiro: </a:t>
            </a:r>
            <a:r>
              <a:rPr lang="pt-BR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Elsevier</a:t>
            </a:r>
            <a:r>
              <a:rPr lang="pt-BR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Editora </a:t>
            </a:r>
            <a:r>
              <a:rPr lang="pt-BR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Ltda</a:t>
            </a:r>
            <a:r>
              <a:rPr lang="pt-BR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2012. p. 46-48. </a:t>
            </a:r>
          </a:p>
        </p:txBody>
      </p:sp>
      <p:sp>
        <p:nvSpPr>
          <p:cNvPr id="12" name="Retângulo de cantos arredondados 23"/>
          <p:cNvSpPr/>
          <p:nvPr/>
        </p:nvSpPr>
        <p:spPr>
          <a:xfrm>
            <a:off x="578581" y="5928269"/>
            <a:ext cx="31085031" cy="1131404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940" tIns="45470" rIns="90940" bIns="45470" anchor="ctr"/>
          <a:lstStyle/>
          <a:p>
            <a:pPr algn="ctr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tx1"/>
                </a:solidFill>
              </a:rPr>
              <a:t>  </a:t>
            </a:r>
            <a:r>
              <a:rPr lang="pt-BR" sz="4400" b="1" dirty="0">
                <a:solidFill>
                  <a:schemeClr val="tx1"/>
                </a:solidFill>
              </a:rPr>
              <a:t>CARCINOMA DE CÉLULAS ESCAMOSAS BEM DIFERENCIADO EM EQUINOS</a:t>
            </a:r>
          </a:p>
        </p:txBody>
      </p:sp>
      <p:sp>
        <p:nvSpPr>
          <p:cNvPr id="3082" name="Retângulo 3"/>
          <p:cNvSpPr>
            <a:spLocks noChangeArrowheads="1"/>
          </p:cNvSpPr>
          <p:nvPr/>
        </p:nvSpPr>
        <p:spPr bwMode="auto">
          <a:xfrm>
            <a:off x="1221402" y="15750448"/>
            <a:ext cx="14856816" cy="14080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998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998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998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998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440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440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400" b="1" dirty="0">
                <a:solidFill>
                  <a:srgbClr val="000000"/>
                </a:solidFill>
              </a:rPr>
              <a:t>Desenvolvimento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44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4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Foi realizado biopsia </a:t>
            </a:r>
            <a:r>
              <a:rPr lang="pt-BR" altLang="pt-BR" sz="4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incisional</a:t>
            </a:r>
            <a:r>
              <a:rPr lang="pt-BR" altLang="pt-BR" sz="4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massa do prepúcio (Figura 2) e diagnosticado como carcinoma de células escamosas, uma vez que a amostra consistia de proliferação exuberante de células poliédricas provenientes da epiderme formando grandes papilas disformes invadindo até a derme profunda, múltiplas áreas com formações concêntricas (pérolas córneas), nas quais as células apresentam-se pálidas e com citoplasma amplo. As células epiteliais apresentam citoplasma amplo, bem delimitado, </a:t>
            </a:r>
            <a:r>
              <a:rPr lang="pt-BR" altLang="pt-BR" sz="4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eosinofílico</a:t>
            </a:r>
            <a:r>
              <a:rPr lang="pt-BR" altLang="pt-BR" sz="4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núcleos grandes </a:t>
            </a:r>
            <a:r>
              <a:rPr lang="pt-BR" altLang="pt-BR" sz="4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vesiculosos</a:t>
            </a:r>
            <a:r>
              <a:rPr lang="pt-BR" altLang="pt-BR" sz="4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com cromatina grumosa, nucléolos grandes únicos a múltiplos, </a:t>
            </a:r>
            <a:r>
              <a:rPr lang="pt-BR" altLang="pt-BR" sz="4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anisocitose</a:t>
            </a:r>
            <a:r>
              <a:rPr lang="pt-BR" altLang="pt-BR" sz="4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altLang="pt-BR" sz="4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anisocariose</a:t>
            </a:r>
            <a:r>
              <a:rPr lang="pt-BR" altLang="pt-BR" sz="4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exuberante.  Dezesseis mitoses em dez campos de maior aumento (Figura 3).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44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44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44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4400" dirty="0">
              <a:solidFill>
                <a:srgbClr val="000000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1148435" y="36938023"/>
            <a:ext cx="7529947" cy="8914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960" dirty="0">
                <a:solidFill>
                  <a:schemeClr val="tx1"/>
                </a:solidFill>
              </a:rPr>
              <a:t> </a:t>
            </a:r>
            <a:r>
              <a:rPr lang="pt-BR" sz="396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Figura 1. </a:t>
            </a:r>
            <a:r>
              <a:rPr lang="pt-BR" sz="396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Xxxxxx</a:t>
            </a:r>
            <a:r>
              <a:rPr lang="pt-BR" sz="396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9706930" y="36866015"/>
            <a:ext cx="6171294" cy="9634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96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Figura 2. </a:t>
            </a:r>
            <a:r>
              <a:rPr lang="pt-BR" sz="396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Xxxxxxx</a:t>
            </a:r>
            <a:r>
              <a:rPr lang="pt-BR" sz="396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7589191" y="27720998"/>
            <a:ext cx="6161715" cy="12077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960" dirty="0">
                <a:solidFill>
                  <a:schemeClr val="tx1"/>
                </a:solidFill>
              </a:rPr>
              <a:t>  </a:t>
            </a:r>
          </a:p>
          <a:p>
            <a:pPr algn="just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96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Figura 3. </a:t>
            </a:r>
            <a:r>
              <a:rPr lang="pt-BR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Xxxxxxxxx</a:t>
            </a:r>
            <a:endParaRPr lang="pt-BR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960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47" name="Retângulo 46"/>
          <p:cNvSpPr/>
          <p:nvPr/>
        </p:nvSpPr>
        <p:spPr>
          <a:xfrm>
            <a:off x="24394645" y="27720999"/>
            <a:ext cx="5774551" cy="11571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Figura 4. </a:t>
            </a:r>
            <a:r>
              <a:rPr lang="pt-BR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Xxxxxxxxx</a:t>
            </a:r>
            <a:endParaRPr lang="pt-BR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3" name="CaixaDeTexto 25"/>
          <p:cNvSpPr txBox="1">
            <a:spLocks noChangeArrowheads="1"/>
          </p:cNvSpPr>
          <p:nvPr/>
        </p:nvSpPr>
        <p:spPr bwMode="auto">
          <a:xfrm>
            <a:off x="16842488" y="16264723"/>
            <a:ext cx="14785389" cy="355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998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998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998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998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4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proliferação é sustentada por tecido conjuntivo reacional, composto por fibroblastos reativos e áreas multifocais de hemorragia, e intenso infiltrado </a:t>
            </a:r>
            <a:r>
              <a:rPr lang="pt-BR" altLang="pt-BR" sz="4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polimorfonucelar</a:t>
            </a:r>
            <a:r>
              <a:rPr lang="pt-BR" altLang="pt-BR" sz="4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difuso. A citologia da massa do olho (Figura 4), foi identificada como sugestivo de carcinoma de célula escamosas.</a:t>
            </a:r>
            <a:endParaRPr lang="pt-BR" altLang="pt-BR" sz="4400" dirty="0"/>
          </a:p>
        </p:txBody>
      </p:sp>
      <p:grpSp>
        <p:nvGrpSpPr>
          <p:cNvPr id="26" name="Agrupar 25"/>
          <p:cNvGrpSpPr/>
          <p:nvPr/>
        </p:nvGrpSpPr>
        <p:grpSpPr>
          <a:xfrm>
            <a:off x="1870052" y="1180848"/>
            <a:ext cx="29103130" cy="3353575"/>
            <a:chOff x="2471641" y="676792"/>
            <a:chExt cx="29103130" cy="3353575"/>
          </a:xfrm>
        </p:grpSpPr>
        <p:pic>
          <p:nvPicPr>
            <p:cNvPr id="3079" name="Picture 2" descr="logo_unifi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29295" y="1078039"/>
              <a:ext cx="10845476" cy="2914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5" name="Agrupar 24"/>
            <p:cNvGrpSpPr/>
            <p:nvPr/>
          </p:nvGrpSpPr>
          <p:grpSpPr>
            <a:xfrm>
              <a:off x="2471641" y="676792"/>
              <a:ext cx="17786486" cy="3353575"/>
              <a:chOff x="2471641" y="676792"/>
              <a:chExt cx="17786486" cy="3353575"/>
            </a:xfrm>
          </p:grpSpPr>
          <p:sp>
            <p:nvSpPr>
              <p:cNvPr id="4" name="Hexágono 3"/>
              <p:cNvSpPr/>
              <p:nvPr/>
            </p:nvSpPr>
            <p:spPr>
              <a:xfrm>
                <a:off x="2471641" y="676792"/>
                <a:ext cx="17786486" cy="3353575"/>
              </a:xfrm>
              <a:prstGeom prst="hexagon">
                <a:avLst>
                  <a:gd name="adj" fmla="val 35046"/>
                  <a:gd name="vf" fmla="val 115470"/>
                </a:avLst>
              </a:prstGeom>
              <a:gradFill flip="none" rotWithShape="1">
                <a:gsLst>
                  <a:gs pos="0">
                    <a:schemeClr val="accent3">
                      <a:lumMod val="89000"/>
                    </a:schemeClr>
                  </a:gs>
                  <a:gs pos="23000">
                    <a:schemeClr val="accent3">
                      <a:lumMod val="89000"/>
                    </a:schemeClr>
                  </a:gs>
                  <a:gs pos="69000">
                    <a:schemeClr val="accent3">
                      <a:lumMod val="75000"/>
                    </a:schemeClr>
                  </a:gs>
                  <a:gs pos="97000">
                    <a:schemeClr val="accent3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1397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pt-BR" sz="7019"/>
              </a:p>
            </p:txBody>
          </p:sp>
          <p:sp>
            <p:nvSpPr>
              <p:cNvPr id="2" name="CaixaDeTexto 1"/>
              <p:cNvSpPr txBox="1"/>
              <p:nvPr/>
            </p:nvSpPr>
            <p:spPr>
              <a:xfrm>
                <a:off x="3908849" y="752742"/>
                <a:ext cx="15211215" cy="1292662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89000"/>
                    </a:schemeClr>
                  </a:gs>
                  <a:gs pos="23000">
                    <a:schemeClr val="accent3">
                      <a:lumMod val="89000"/>
                    </a:schemeClr>
                  </a:gs>
                  <a:gs pos="69000">
                    <a:schemeClr val="accent3">
                      <a:lumMod val="75000"/>
                    </a:schemeClr>
                  </a:gs>
                  <a:gs pos="97000">
                    <a:schemeClr val="accent3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p:spPr>
            <p:txBody>
              <a:bodyPr wrap="none" rtlCol="0">
                <a:spAutoFit/>
              </a:bodyPr>
              <a:lstStyle/>
              <a:p>
                <a:r>
                  <a:rPr lang="pt-BR" b="1" dirty="0">
                    <a:solidFill>
                      <a:srgbClr val="F0FF33"/>
                    </a:solidFill>
                    <a:latin typeface="Bradley Hand ITC" panose="03070402050302030203" pitchFamily="66" charset="0"/>
                  </a:rPr>
                  <a:t>I Semana da Medicina Veterinária</a:t>
                </a:r>
              </a:p>
            </p:txBody>
          </p:sp>
          <p:sp>
            <p:nvSpPr>
              <p:cNvPr id="3" name="Onda 2"/>
              <p:cNvSpPr/>
              <p:nvPr/>
            </p:nvSpPr>
            <p:spPr>
              <a:xfrm>
                <a:off x="3958284" y="1798119"/>
                <a:ext cx="14307018" cy="2013943"/>
              </a:xfrm>
              <a:prstGeom prst="wave">
                <a:avLst>
                  <a:gd name="adj1" fmla="val 12500"/>
                  <a:gd name="adj2" fmla="val 0"/>
                </a:avLst>
              </a:prstGeom>
              <a:solidFill>
                <a:srgbClr val="F0FF3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>
                  <a:latin typeface="Bradley Hand ITC" panose="03070402050302030203" pitchFamily="66" charset="0"/>
                </a:endParaRPr>
              </a:p>
            </p:txBody>
          </p:sp>
          <p:sp>
            <p:nvSpPr>
              <p:cNvPr id="5" name="CaixaDeTexto 4"/>
              <p:cNvSpPr txBox="1"/>
              <p:nvPr/>
            </p:nvSpPr>
            <p:spPr>
              <a:xfrm>
                <a:off x="4030292" y="2263266"/>
                <a:ext cx="1451521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4800" b="1" dirty="0">
                    <a:latin typeface="Book Antiqua" panose="02040602050305030304" pitchFamily="18" charset="0"/>
                  </a:rPr>
                  <a:t>I Mostra Científica de Medicina Veterinária</a:t>
                </a:r>
              </a:p>
            </p:txBody>
          </p:sp>
          <p:sp>
            <p:nvSpPr>
              <p:cNvPr id="33" name="CaixaDeTexto 32"/>
              <p:cNvSpPr txBox="1"/>
              <p:nvPr/>
            </p:nvSpPr>
            <p:spPr>
              <a:xfrm>
                <a:off x="13010325" y="3034449"/>
                <a:ext cx="671771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4000" b="1" dirty="0">
                    <a:latin typeface="Book Antiqua" panose="02040602050305030304" pitchFamily="18" charset="0"/>
                  </a:rPr>
                  <a:t>15 a 19 maio de 2017</a:t>
                </a:r>
              </a:p>
            </p:txBody>
          </p:sp>
        </p:grpSp>
      </p:grpSp>
      <p:sp>
        <p:nvSpPr>
          <p:cNvPr id="38" name="Retângulo de cantos arredondados 23"/>
          <p:cNvSpPr/>
          <p:nvPr/>
        </p:nvSpPr>
        <p:spPr>
          <a:xfrm>
            <a:off x="573908" y="8134823"/>
            <a:ext cx="31085031" cy="1122595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940" tIns="45470" rIns="90940" bIns="45470" anchor="ctr"/>
          <a:lstStyle/>
          <a:p>
            <a:pPr algn="ctr" defTabSz="3599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800" baseline="30000" dirty="0">
                <a:solidFill>
                  <a:schemeClr val="tx1"/>
                </a:solidFill>
              </a:rPr>
              <a:t>1</a:t>
            </a:r>
            <a:r>
              <a:rPr lang="pt-BR" sz="3800" dirty="0">
                <a:solidFill>
                  <a:schemeClr val="tx1"/>
                </a:solidFill>
              </a:rPr>
              <a:t>Graduando, Centro Universitário </a:t>
            </a:r>
            <a:r>
              <a:rPr lang="pt-BR" sz="3800" dirty="0" err="1">
                <a:solidFill>
                  <a:schemeClr val="tx1"/>
                </a:solidFill>
              </a:rPr>
              <a:t>Filadelfia</a:t>
            </a:r>
            <a:r>
              <a:rPr lang="pt-BR" sz="3800" dirty="0">
                <a:solidFill>
                  <a:schemeClr val="tx1"/>
                </a:solidFill>
              </a:rPr>
              <a:t> – UNIFIL, Londrina – PR, </a:t>
            </a:r>
            <a:r>
              <a:rPr lang="pt-BR" sz="3800" dirty="0">
                <a:solidFill>
                  <a:schemeClr val="tx1"/>
                </a:solidFill>
                <a:hlinkClick r:id="rId4"/>
              </a:rPr>
              <a:t>jsjunior@gmail.com</a:t>
            </a:r>
            <a:r>
              <a:rPr lang="pt-BR" sz="3800" dirty="0">
                <a:solidFill>
                  <a:schemeClr val="tx1"/>
                </a:solidFill>
              </a:rPr>
              <a:t>; </a:t>
            </a:r>
            <a:r>
              <a:rPr lang="pt-BR" sz="3800" baseline="30000" dirty="0">
                <a:solidFill>
                  <a:schemeClr val="tx1"/>
                </a:solidFill>
              </a:rPr>
              <a:t>2</a:t>
            </a:r>
            <a:r>
              <a:rPr lang="pt-BR" sz="3800" dirty="0">
                <a:solidFill>
                  <a:schemeClr val="tx1"/>
                </a:solidFill>
              </a:rPr>
              <a:t>Professor, Centro Universitário </a:t>
            </a:r>
            <a:r>
              <a:rPr lang="pt-BR" sz="3800" dirty="0" err="1">
                <a:solidFill>
                  <a:schemeClr val="tx1"/>
                </a:solidFill>
              </a:rPr>
              <a:t>Filadelfia</a:t>
            </a:r>
            <a:r>
              <a:rPr lang="pt-BR" sz="3800" dirty="0">
                <a:solidFill>
                  <a:schemeClr val="tx1"/>
                </a:solidFill>
              </a:rPr>
              <a:t> – UNIFIL; </a:t>
            </a:r>
            <a:r>
              <a:rPr lang="pt-BR" sz="3800" baseline="30000" dirty="0">
                <a:solidFill>
                  <a:schemeClr val="tx1"/>
                </a:solidFill>
              </a:rPr>
              <a:t>3</a:t>
            </a:r>
            <a:r>
              <a:rPr lang="pt-BR" sz="3800" dirty="0">
                <a:solidFill>
                  <a:schemeClr val="tx1"/>
                </a:solidFill>
              </a:rPr>
              <a:t>xxxxxxxx.</a:t>
            </a:r>
          </a:p>
        </p:txBody>
      </p:sp>
      <p:sp>
        <p:nvSpPr>
          <p:cNvPr id="6" name="Retângulo 5"/>
          <p:cNvSpPr/>
          <p:nvPr/>
        </p:nvSpPr>
        <p:spPr>
          <a:xfrm>
            <a:off x="1215688" y="27000919"/>
            <a:ext cx="7462694" cy="9865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/>
          <p:cNvSpPr/>
          <p:nvPr/>
        </p:nvSpPr>
        <p:spPr>
          <a:xfrm>
            <a:off x="9729787" y="27000919"/>
            <a:ext cx="6148436" cy="9865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/>
          <p:cNvSpPr/>
          <p:nvPr/>
        </p:nvSpPr>
        <p:spPr>
          <a:xfrm>
            <a:off x="17479615" y="19819542"/>
            <a:ext cx="6177008" cy="78353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24293749" y="19877900"/>
            <a:ext cx="5875447" cy="78353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477</Words>
  <Application>Microsoft Office PowerPoint</Application>
  <PresentationFormat>Personalizar</PresentationFormat>
  <Paragraphs>30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Centro Universitário Filadélfia VI Semana de Agrárias 24 a 27 de Setembro de 2014</dc:title>
  <dc:creator>PROPRIETARIO</dc:creator>
  <cp:lastModifiedBy>usuario</cp:lastModifiedBy>
  <cp:revision>100</cp:revision>
  <dcterms:created xsi:type="dcterms:W3CDTF">2014-07-25T18:31:20Z</dcterms:created>
  <dcterms:modified xsi:type="dcterms:W3CDTF">2017-04-02T00:14:48Z</dcterms:modified>
</cp:coreProperties>
</file>